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9" r:id="rId4"/>
    <p:sldId id="259" r:id="rId5"/>
    <p:sldId id="258" r:id="rId6"/>
    <p:sldId id="270" r:id="rId7"/>
    <p:sldId id="260" r:id="rId8"/>
    <p:sldId id="261" r:id="rId9"/>
    <p:sldId id="262" r:id="rId10"/>
    <p:sldId id="265" r:id="rId11"/>
    <p:sldId id="263" r:id="rId12"/>
    <p:sldId id="267" r:id="rId13"/>
    <p:sldId id="271" r:id="rId14"/>
    <p:sldId id="264" r:id="rId15"/>
    <p:sldId id="268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D8E9"/>
    <a:srgbClr val="B4B2C3"/>
    <a:srgbClr val="A09AC3"/>
    <a:srgbClr val="C6B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Светлый стиль 3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136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33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426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776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7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1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55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13" Type="http://schemas.openxmlformats.org/officeDocument/2006/relationships/image" Target="../media/image38.jpeg"/><Relationship Id="rId3" Type="http://schemas.openxmlformats.org/officeDocument/2006/relationships/image" Target="../media/image1.png"/><Relationship Id="rId7" Type="http://schemas.openxmlformats.org/officeDocument/2006/relationships/image" Target="../media/image32.jpeg"/><Relationship Id="rId12" Type="http://schemas.openxmlformats.org/officeDocument/2006/relationships/image" Target="../media/image3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11" Type="http://schemas.openxmlformats.org/officeDocument/2006/relationships/image" Target="../media/image36.jpeg"/><Relationship Id="rId5" Type="http://schemas.openxmlformats.org/officeDocument/2006/relationships/image" Target="../media/image30.jpeg"/><Relationship Id="rId10" Type="http://schemas.openxmlformats.org/officeDocument/2006/relationships/image" Target="../media/image35.jpeg"/><Relationship Id="rId4" Type="http://schemas.openxmlformats.org/officeDocument/2006/relationships/image" Target="../media/image29.jpeg"/><Relationship Id="rId9" Type="http://schemas.openxmlformats.org/officeDocument/2006/relationships/image" Target="../media/image3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kaggle.com/datasets/sidhus/crab-age-prediction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1"/>
          <p:cNvSpPr/>
          <p:nvPr/>
        </p:nvSpPr>
        <p:spPr>
          <a:xfrm>
            <a:off x="5519940" y="3430627"/>
            <a:ext cx="7477601" cy="1703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707"/>
              </a:lnSpc>
              <a:buNone/>
            </a:pPr>
            <a:r>
              <a:rPr lang="en-US" sz="5365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Анализ данных по популяциям крабов</a:t>
            </a:r>
            <a:endParaRPr lang="en-US" sz="5365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28658" y="6777326"/>
            <a:ext cx="8234600" cy="1114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624"/>
              </a:lnSpc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Выполнили студенты 3-го курса группы 21ВТ-09.03.03.01-о3:</a:t>
            </a:r>
            <a:b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	Рубашевская Анастасия Андреевна</a:t>
            </a:r>
            <a:endParaRPr lang="en-US" sz="2000" dirty="0">
              <a:solidFill>
                <a:srgbClr val="DAD8E9"/>
              </a:solidFill>
              <a:latin typeface="Times New Roman" panose="02020603050405020304" pitchFamily="18" charset="0"/>
              <a:ea typeface="Mukta" pitchFamily="34" charset="-122"/>
              <a:cs typeface="Times New Roman" panose="02020603050405020304" pitchFamily="18" charset="0"/>
            </a:endParaRPr>
          </a:p>
          <a:p>
            <a:pPr algn="r">
              <a:lnSpc>
                <a:spcPts val="2624"/>
              </a:lnSpc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Бугай Даниил Александрович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 descr="Изображение выглядит как текст, логотип, Шрифт, Торговая марка&#10;&#10;Автоматически созданное описание">
            <a:extLst>
              <a:ext uri="{FF2B5EF4-FFF2-40B4-BE49-F238E27FC236}">
                <a16:creationId xmlns:a16="http://schemas.microsoft.com/office/drawing/2014/main" id="{5223CC63-49FA-A992-AFF6-C9CF373B2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17442" y="66039"/>
            <a:ext cx="1587355" cy="1587355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94034DCD-3D7F-0A29-001D-D38A7906E932}"/>
              </a:ext>
            </a:extLst>
          </p:cNvPr>
          <p:cNvSpPr/>
          <p:nvPr/>
        </p:nvSpPr>
        <p:spPr>
          <a:xfrm>
            <a:off x="125603" y="66039"/>
            <a:ext cx="1620000" cy="162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5</a:t>
            </a:r>
          </a:p>
        </p:txBody>
      </p:sp>
      <p:pic>
        <p:nvPicPr>
          <p:cNvPr id="12" name="Рисунок 11" descr="Изображение выглядит как корона, эмблема, герб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3832F282-6241-2CAB-7E68-E71A1DDADD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0000"/>
          <a:stretch/>
        </p:blipFill>
        <p:spPr>
          <a:xfrm>
            <a:off x="76761" y="98683"/>
            <a:ext cx="1592174" cy="155471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E46592F-75A2-044F-A24D-EBF7A3579743}"/>
              </a:ext>
            </a:extLst>
          </p:cNvPr>
          <p:cNvSpPr txBox="1"/>
          <p:nvPr/>
        </p:nvSpPr>
        <p:spPr>
          <a:xfrm>
            <a:off x="5508171" y="200355"/>
            <a:ext cx="7489370" cy="3224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И НАУКИ РОССИЙСКОЙ ФЕДЕРАЦИИ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автономное образовательное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Учреждение высшего образования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«ЮЖНЫЙ ФЕДЕРАЛЬНЫЙ УНИВЕРСИТЕТ»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ru-RU" sz="2400" b="1" dirty="0">
                <a:solidFill>
                  <a:srgbClr val="C6BFE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высоких технологий и пьезотехники</a:t>
            </a:r>
            <a:endParaRPr lang="ru-RU" dirty="0">
              <a:solidFill>
                <a:srgbClr val="C6BFE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95577" y="251509"/>
            <a:ext cx="8890954" cy="1170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r>
              <a:rPr lang="ru-RU" sz="3888" dirty="0">
                <a:solidFill>
                  <a:srgbClr val="C6BFEE"/>
                </a:solidFill>
                <a:cs typeface="Prompt" pitchFamily="34" charset="-120"/>
              </a:rPr>
              <a:t>Статистические данные </a:t>
            </a:r>
          </a:p>
          <a:p>
            <a:pPr marL="0" indent="0">
              <a:buNone/>
            </a:pPr>
            <a:r>
              <a:rPr lang="ru-RU" sz="3888" dirty="0">
                <a:solidFill>
                  <a:srgbClr val="C6BFEE"/>
                </a:solidFill>
                <a:cs typeface="Prompt" pitchFamily="34" charset="-120"/>
              </a:rPr>
              <a:t>и сравнение с другими пользователями</a:t>
            </a:r>
            <a:endParaRPr lang="en-US" sz="3888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2C4FB4-9E78-D87F-714E-F576E4A35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77" y="3389979"/>
            <a:ext cx="6977093" cy="388379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 3">
            <a:extLst>
              <a:ext uri="{FF2B5EF4-FFF2-40B4-BE49-F238E27FC236}">
                <a16:creationId xmlns:a16="http://schemas.microsoft.com/office/drawing/2014/main" id="{79AEFB6D-413E-F111-1E1E-40B0612C96C7}"/>
              </a:ext>
            </a:extLst>
          </p:cNvPr>
          <p:cNvSpPr/>
          <p:nvPr/>
        </p:nvSpPr>
        <p:spPr>
          <a:xfrm>
            <a:off x="295577" y="1772847"/>
            <a:ext cx="6618354" cy="1322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buNone/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Анализируя представленные ниже круговые диаграммы, мы выявили наиболее значимые физические характеристики крабов для некоторых моделей машинного обучения.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0E9CCF8-5B6B-7FED-95BF-6A391EBA5DED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10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79AEFB6D-413E-F111-1E1E-40B0612C96C7}"/>
              </a:ext>
            </a:extLst>
          </p:cNvPr>
          <p:cNvSpPr/>
          <p:nvPr/>
        </p:nvSpPr>
        <p:spPr>
          <a:xfrm>
            <a:off x="8127586" y="1884488"/>
            <a:ext cx="5692482" cy="10993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buNone/>
            </a:pPr>
            <a:r>
              <a:rPr lang="ru-RU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Сравнили наши результаты с результатом другого пользователя. Результат решения схож с полученным нами результатом – </a:t>
            </a: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Shell Weight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2" descr="https://sun9-41.userapi.com/impg/s2zEXes25e76o1jUcvP5kdlCvALIR8wU4ECdXQ/kBv6Ixtr89Y.jpg?size=851x601&amp;quality=96&amp;sign=fa9ca6c6180d53c2a79e94507b1af6d7&amp;type=albu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1"/>
          <a:stretch/>
        </p:blipFill>
        <p:spPr bwMode="auto">
          <a:xfrm>
            <a:off x="8127586" y="3389979"/>
            <a:ext cx="5647897" cy="388656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25981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868940" y="467161"/>
            <a:ext cx="12581245" cy="1375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Результаты работы</a:t>
            </a:r>
          </a:p>
          <a:p>
            <a:pPr>
              <a:lnSpc>
                <a:spcPts val="4860"/>
              </a:lnSpc>
            </a:pP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Predictions</a:t>
            </a:r>
            <a:r>
              <a:rPr lang="ru-RU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	</a:t>
            </a: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4860"/>
              </a:lnSpc>
              <a:buNone/>
            </a:pP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C72791-8791-E518-D19D-B2648FCE64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40"/>
          <a:stretch/>
        </p:blipFill>
        <p:spPr bwMode="auto">
          <a:xfrm>
            <a:off x="247711" y="1881816"/>
            <a:ext cx="7002176" cy="118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117CD21-921E-487F-F71B-57E308EED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710" y="3105538"/>
            <a:ext cx="7002177" cy="40154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E12F2238-11CA-7CD8-9C7D-6D934B05800B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11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9C72791-8791-E518-D19D-B2648FCE64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 bwMode="auto">
          <a:xfrm>
            <a:off x="7497598" y="1856934"/>
            <a:ext cx="7031687" cy="113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9E12A37-6AE3-6C98-FF0C-0A674A1903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7597" y="3105538"/>
            <a:ext cx="7031688" cy="3660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1"/>
          <p:cNvSpPr/>
          <p:nvPr/>
        </p:nvSpPr>
        <p:spPr>
          <a:xfrm>
            <a:off x="1049693" y="480484"/>
            <a:ext cx="8820864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Результаты работы</a:t>
            </a:r>
            <a:r>
              <a:rPr lang="ru-RU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 других пользователей</a:t>
            </a:r>
            <a:endParaRPr lang="en-US" sz="3890" dirty="0">
              <a:solidFill>
                <a:srgbClr val="C6BFEE"/>
              </a:solidFill>
              <a:latin typeface="Agency FB" panose="020B0503020202020204" pitchFamily="34" charset="0"/>
              <a:ea typeface="Prompt" pitchFamily="34" charset="-122"/>
              <a:cs typeface="Prompt" pitchFamily="34" charset="-120"/>
            </a:endParaRPr>
          </a:p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6329473-2FC4-279E-1F67-51FF3913D878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1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225330"/>
              </p:ext>
            </p:extLst>
          </p:nvPr>
        </p:nvGraphicFramePr>
        <p:xfrm>
          <a:off x="1049693" y="1322349"/>
          <a:ext cx="9753600" cy="37744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884353">
                  <a:extLst>
                    <a:ext uri="{9D8B030D-6E8A-4147-A177-3AD203B41FA5}">
                      <a16:colId xmlns:a16="http://schemas.microsoft.com/office/drawing/2014/main" val="2822660081"/>
                    </a:ext>
                  </a:extLst>
                </a:gridCol>
                <a:gridCol w="3934047">
                  <a:extLst>
                    <a:ext uri="{9D8B030D-6E8A-4147-A177-3AD203B41FA5}">
                      <a16:colId xmlns:a16="http://schemas.microsoft.com/office/drawing/2014/main" val="2032348239"/>
                    </a:ext>
                  </a:extLst>
                </a:gridCol>
                <a:gridCol w="2935200">
                  <a:extLst>
                    <a:ext uri="{9D8B030D-6E8A-4147-A177-3AD203B41FA5}">
                      <a16:colId xmlns:a16="http://schemas.microsoft.com/office/drawing/2014/main" val="414754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Метод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Результаты других</a:t>
                      </a:r>
                      <a:r>
                        <a:rPr lang="ru-RU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пользователей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Наши результаты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33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RandomForest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 1.546052566850328</a:t>
                      </a:r>
                      <a:endParaRPr lang="ru-RU" baseline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ru-RU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1.1541874631906068</a:t>
                      </a:r>
                      <a:endParaRPr lang="en-US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</a:t>
                      </a: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2.4521743892144968</a:t>
                      </a:r>
                      <a:endParaRPr lang="ru-RU" baseline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1.7045040328674392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615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GBT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-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1.704412933889912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04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LinearRegression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</a:t>
                      </a: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2.4396288215618043</a:t>
                      </a:r>
                      <a:endParaRPr lang="ru-RU" baseline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ru-RU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1.7783181284136353</a:t>
                      </a:r>
                      <a:endParaRPr lang="en-US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</a:t>
                      </a: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2.6715182173201777</a:t>
                      </a:r>
                      <a:endParaRPr lang="ru-RU" baseline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1.8947201080628602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505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DecisionTree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</a:t>
                      </a: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</a:t>
                      </a:r>
                      <a:r>
                        <a:rPr lang="ru-RU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3.278432598171248</a:t>
                      </a:r>
                      <a:endParaRPr lang="en-US" baseline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-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RMSE:</a:t>
                      </a:r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 2.494591833094452</a:t>
                      </a:r>
                    </a:p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1.7315954341651572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21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rgbClr val="DAD8E9"/>
                          </a:solidFill>
                          <a:ea typeface="Mukta" pitchFamily="34" charset="-122"/>
                          <a:cs typeface="Mukta" pitchFamily="34" charset="-120"/>
                        </a:rPr>
                        <a:t>IsotonicRegression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-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2.534855136084269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087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rgbClr val="DAD8E9"/>
                          </a:solidFill>
                          <a:ea typeface="Mukta" pitchFamily="34" charset="-122"/>
                          <a:cs typeface="Mukta" pitchFamily="34" charset="-120"/>
                        </a:rPr>
                        <a:t>FMRegressor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-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4.71193194544821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026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rgbClr val="DAD8E9"/>
                          </a:solidFill>
                          <a:ea typeface="Mukta" pitchFamily="34" charset="-122"/>
                          <a:cs typeface="Mukta" pitchFamily="34" charset="-120"/>
                        </a:rPr>
                        <a:t>GeneralizedLinearRegression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-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MAE: </a:t>
                      </a:r>
                      <a:r>
                        <a:rPr lang="en-US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rPr>
                        <a:t>1.74728034009855386</a:t>
                      </a:r>
                      <a:endParaRPr lang="ru-RU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149213"/>
                  </a:ext>
                </a:extLst>
              </a:tr>
            </a:tbl>
          </a:graphicData>
        </a:graphic>
      </p:graphicFrame>
      <p:pic>
        <p:nvPicPr>
          <p:cNvPr id="1026" name="Picture 2" descr="https://sun9-29.userapi.com/impg/N9hI8JWqimKV71U-WpcbUFeSGzAufFILTkxxYA/VYgByBHQMlg.jpg?size=439x477&amp;quality=96&amp;sign=b6fdae5ca467af50a7b0d8be0e626c85&amp;type=albu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4" b="58475"/>
          <a:stretch/>
        </p:blipFill>
        <p:spPr bwMode="auto">
          <a:xfrm>
            <a:off x="11400184" y="1309598"/>
            <a:ext cx="2959884" cy="144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67.userapi.com/impg/573R1Mj13_6qRZK--ZV7_j-ekk4qoRZxXMx-eg/hlJmmkWtdsI.jpg?size=429x469&amp;quality=96&amp;sign=dfd6d07a7ff551c6a3771170e4ad76ba&amp;type=albu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90" b="58131"/>
          <a:stretch/>
        </p:blipFill>
        <p:spPr bwMode="auto">
          <a:xfrm>
            <a:off x="11393277" y="2854011"/>
            <a:ext cx="2973697" cy="143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un9-20.userapi.com/impg/_TukkIfdsbEvhKmM7Cn6FU5zbBVIwpsZSuLdFA/r-v7pj0iNno.jpg?size=435x469&amp;quality=96&amp;sign=a066769eb759083f080242575208698a&amp;type=album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1" b="58582"/>
          <a:stretch/>
        </p:blipFill>
        <p:spPr bwMode="auto">
          <a:xfrm>
            <a:off x="11401592" y="4348178"/>
            <a:ext cx="2994963" cy="140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un9-43.userapi.com/impg/LToyPyCmf5-n5tqd82ptV5s_OIgZDn6gmrvi_Q/ptC6O6-enz8.jpg?size=439x477&amp;quality=96&amp;sign=cc4bf3383e1b58f5c4fe8e69948f1e6e&amp;type=album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4" b="59075"/>
          <a:stretch/>
        </p:blipFill>
        <p:spPr bwMode="auto">
          <a:xfrm>
            <a:off x="11401592" y="5869830"/>
            <a:ext cx="2994963" cy="144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un9-16.userapi.com/impg/0AJqW9XoiwfNmH5YGFt0-bSCtP4fuLXcG4nZuw/S_sCUk-pgWY.jpg?size=432x471&amp;quality=96&amp;sign=7576e037730de7ba4a6569d0d9b3d002&amp;type=album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6" b="58650"/>
          <a:stretch/>
        </p:blipFill>
        <p:spPr bwMode="auto">
          <a:xfrm>
            <a:off x="8344801" y="5193492"/>
            <a:ext cx="2953608" cy="139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sun9-80.userapi.com/impg/W9QTSYMjlINZcaBl-oD0gdOT1l9zklf_gv4gKg/NrZnWtt8uQY.jpg?size=431x478&amp;quality=96&amp;sign=640caea40fb68ec305832c9256669759&amp;type=album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7" b="59133"/>
          <a:stretch/>
        </p:blipFill>
        <p:spPr bwMode="auto">
          <a:xfrm>
            <a:off x="8344801" y="6667881"/>
            <a:ext cx="2953608" cy="143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sun9-17.userapi.com/impg/Y0ZAbKQcSYp1ny9fvjxiRPOqHu6Mc8FluNPbEg/2JQim6UmDGQ.jpg?size=430x472&amp;quality=96&amp;sign=e14966fff2e40de23412a261e41ebfd7&amp;type=album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0" b="59463"/>
          <a:stretch/>
        </p:blipFill>
        <p:spPr bwMode="auto">
          <a:xfrm>
            <a:off x="5247999" y="5192776"/>
            <a:ext cx="2993619" cy="1397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sun9-35.userapi.com/impg/JX4lxBk96viZcD6A6BsNL57Y2ki6jJSUQcep-Q/BgivUYJNIyg.jpg?size=564x367&amp;quality=96&amp;sign=36c0e2170f8172d3b3eb8e855af7b899&amp;type=album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67"/>
          <a:stretch/>
        </p:blipFill>
        <p:spPr bwMode="auto">
          <a:xfrm>
            <a:off x="411240" y="5284157"/>
            <a:ext cx="4425519" cy="81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sun9-27.userapi.com/impg/5ARUxrZpzedZ7b-sMkUBFMMcKSwjYtZhT0zFSQ/GHJeAFWmtug.jpg?size=584x727&amp;quality=96&amp;sign=03ddcd9c3b11459d2cf086a78276f1dd&amp;type=album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01" r="35323"/>
          <a:stretch/>
        </p:blipFill>
        <p:spPr bwMode="auto">
          <a:xfrm>
            <a:off x="411239" y="6201742"/>
            <a:ext cx="4425519" cy="86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https://sun9-62.userapi.com/impg/wEecMaocpT2DKyKMa9n6Ny0C3Zfqt6BrMVcqJw/Hq75uXpYQE8.jpg?size=499x414&amp;quality=96&amp;sign=5279e83dd3f8aac8aef18023ae27498a&amp;type=album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7" r="22426"/>
          <a:stretch/>
        </p:blipFill>
        <p:spPr bwMode="auto">
          <a:xfrm>
            <a:off x="420090" y="7230461"/>
            <a:ext cx="4416669" cy="728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404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1"/>
          <p:cNvSpPr/>
          <p:nvPr/>
        </p:nvSpPr>
        <p:spPr>
          <a:xfrm>
            <a:off x="1049693" y="360119"/>
            <a:ext cx="8820864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ru-RU" sz="389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Фрагменты работы</a:t>
            </a:r>
            <a:endParaRPr lang="en-US" sz="3890" dirty="0">
              <a:solidFill>
                <a:srgbClr val="C6BFEE"/>
              </a:solidFill>
              <a:latin typeface="Agency FB" panose="020B0503020202020204" pitchFamily="34" charset="0"/>
              <a:ea typeface="Prompt" pitchFamily="34" charset="-122"/>
              <a:cs typeface="Prompt" pitchFamily="34" charset="-120"/>
            </a:endParaRPr>
          </a:p>
          <a:p>
            <a:pPr marL="0" indent="0">
              <a:lnSpc>
                <a:spcPts val="4860"/>
              </a:lnSpc>
              <a:buNone/>
            </a:pPr>
            <a:r>
              <a:rPr lang="en-US" sz="3890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6329473-2FC4-279E-1F67-51FF3913D878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1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document_5467597452045474880">
            <a:hlinkClick r:id="" action="ppaction://media"/>
            <a:extLst>
              <a:ext uri="{FF2B5EF4-FFF2-40B4-BE49-F238E27FC236}">
                <a16:creationId xmlns:a16="http://schemas.microsoft.com/office/drawing/2014/main" id="{1743BD54-C03F-FF00-E639-1573E80F44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66157" y="1176807"/>
            <a:ext cx="11898086" cy="669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2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377440" y="679668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Выводы</a:t>
            </a:r>
            <a:endParaRPr lang="en-US" sz="3888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457687" y="1565730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 ходе решения задачи, было сделано: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688" y="2031941"/>
            <a:ext cx="523756" cy="5237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457688" y="2777867"/>
            <a:ext cx="2095381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2457688" y="3219708"/>
            <a:ext cx="2233016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Проанализирован и визуализирован датасет CrabAgePrediction.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324" y="2031941"/>
            <a:ext cx="523875" cy="5238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886324" y="2777986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Предсказание</a:t>
            </a:r>
            <a:endParaRPr lang="en-US" sz="1944" dirty="0"/>
          </a:p>
        </p:txBody>
      </p:sp>
      <p:sp>
        <p:nvSpPr>
          <p:cNvPr id="11" name="Text 6"/>
          <p:cNvSpPr/>
          <p:nvPr/>
        </p:nvSpPr>
        <p:spPr>
          <a:xfrm>
            <a:off x="4886324" y="3219827"/>
            <a:ext cx="2095500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Предсказан возраст крабов с помощью метрических признаков различными методами регрессии.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080" y="2031941"/>
            <a:ext cx="523875" cy="52387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315080" y="2777986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1944" dirty="0"/>
          </a:p>
        </p:txBody>
      </p:sp>
      <p:sp>
        <p:nvSpPr>
          <p:cNvPr id="14" name="Text 8"/>
          <p:cNvSpPr/>
          <p:nvPr/>
        </p:nvSpPr>
        <p:spPr>
          <a:xfrm>
            <a:off x="7315080" y="3219827"/>
            <a:ext cx="209550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Проанализированы признаки и определен наиболее влиятельный из них.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43836" y="2031941"/>
            <a:ext cx="523875" cy="52387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743836" y="2777986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Визуализация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9743836" y="3219827"/>
            <a:ext cx="209550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Визуализированы </a:t>
            </a:r>
            <a:r>
              <a:rPr lang="en-US" sz="1750" dirty="0" err="1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результаты</a:t>
            </a: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работы.</a:t>
            </a:r>
            <a:endParaRPr lang="en-US" sz="1750" dirty="0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CC2CDF8F-6429-502C-B5C7-292648A7A578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1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2" name="Text 2"/>
          <p:cNvSpPr/>
          <p:nvPr/>
        </p:nvSpPr>
        <p:spPr>
          <a:xfrm>
            <a:off x="2377439" y="6239602"/>
            <a:ext cx="11442629" cy="7885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Исходя из этого можно подчеркнуть, что гипотезы, </a:t>
            </a:r>
            <a:r>
              <a:rPr lang="ru-RU" sz="240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выдвинутые ранее, 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подтвердились. </a:t>
            </a:r>
          </a:p>
          <a:p>
            <a:pPr marL="0" indent="0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Цели, которые ставились в ходе проекта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,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выполнены. 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6" y="716280"/>
            <a:ext cx="539769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ru-RU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Список литературы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6" y="1572374"/>
            <a:ext cx="9915967" cy="9262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57200" indent="-457200" algn="just">
              <a:lnSpc>
                <a:spcPts val="2624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Kaggle </a:t>
            </a:r>
            <a:r>
              <a:rPr lang="en-US" sz="2400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CrabAgePrediction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[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Электронный ресурс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] – URL: 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  <a:hlinkClick r:id="rId4"/>
              </a:rPr>
              <a:t>https://www.kaggle.com/datasets/sidhus/crab-age-prediction/</a:t>
            </a:r>
            <a:endParaRPr lang="en-US" sz="2400" dirty="0">
              <a:solidFill>
                <a:srgbClr val="DAD8E9"/>
              </a:solidFill>
              <a:latin typeface="Times New Roman" panose="02020603050405020304" pitchFamily="18" charset="0"/>
              <a:ea typeface="Mukta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591B8AB-36B2-21B4-A9E1-B260AF73BB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  <a:latin typeface="Arial Black" panose="020B0A04020102020204" pitchFamily="34" charset="0"/>
              </a:rPr>
              <a:t>15</a:t>
            </a:r>
            <a:endParaRPr lang="ru-RU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83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5" y="1201222"/>
            <a:ext cx="711504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 err="1">
                <a:solidFill>
                  <a:srgbClr val="C6BFE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mpt" pitchFamily="34" charset="0"/>
                <a:ea typeface="Prompt" pitchFamily="34" charset="-122"/>
                <a:cs typeface="Prompt" pitchFamily="34" charset="-120"/>
              </a:rPr>
              <a:t>Постановка</a:t>
            </a:r>
            <a:r>
              <a:rPr lang="en-US" sz="4400" dirty="0">
                <a:solidFill>
                  <a:srgbClr val="C6BFE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mpt" pitchFamily="34" charset="0"/>
                <a:ea typeface="Prompt" pitchFamily="34" charset="-122"/>
                <a:cs typeface="Prompt" pitchFamily="34" charset="-120"/>
              </a:rPr>
              <a:t> </a:t>
            </a:r>
            <a:r>
              <a:rPr lang="en-US" sz="4400" dirty="0">
                <a:solidFill>
                  <a:srgbClr val="C6BFE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задачи</a:t>
            </a:r>
            <a:r>
              <a:rPr lang="ru-RU" sz="4400" dirty="0">
                <a:solidFill>
                  <a:srgbClr val="C6BFE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. Цель</a:t>
            </a:r>
            <a:endParaRPr 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5" y="2212232"/>
            <a:ext cx="9381649" cy="1145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В проекте решается задача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регрессионно</a:t>
            </a:r>
            <a:r>
              <a:rPr lang="ru-RU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го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анализ</a:t>
            </a:r>
            <a:r>
              <a:rPr lang="ru-RU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а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возраста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крабов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оценк</a:t>
            </a:r>
            <a:r>
              <a:rPr lang="ru-RU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и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различных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физических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характеристик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крабов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и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их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взаимосвязи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с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возрастом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.</a:t>
            </a:r>
            <a:b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</a:b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2624376" y="3424714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2854166" y="3654504"/>
            <a:ext cx="3266003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Ознакомиться с датасетом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2854166" y="4096345"/>
            <a:ext cx="412015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Изучить все поля и визуализировать.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424714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7656076" y="3654504"/>
            <a:ext cx="347472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Предсказать возраст крабов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7656076" y="4096345"/>
            <a:ext cx="412015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С помощью метрических признаков различными методами регрессии.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24376" y="5214818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3" name="Text 10"/>
          <p:cNvSpPr/>
          <p:nvPr/>
        </p:nvSpPr>
        <p:spPr>
          <a:xfrm>
            <a:off x="2854166" y="5444609"/>
            <a:ext cx="3571042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Проанализировать признаки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2854166" y="5886450"/>
            <a:ext cx="412015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Определить наиболее влиятельный из них.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426285" y="5214818"/>
            <a:ext cx="4579739" cy="1567934"/>
          </a:xfrm>
          <a:prstGeom prst="roundRect">
            <a:avLst>
              <a:gd name="adj" fmla="val 637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3"/>
          <p:cNvSpPr/>
          <p:nvPr/>
        </p:nvSpPr>
        <p:spPr>
          <a:xfrm>
            <a:off x="7656076" y="5444609"/>
            <a:ext cx="310515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Визуализировать датасет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7656076" y="5886450"/>
            <a:ext cx="412015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 </a:t>
            </a:r>
            <a:r>
              <a:rPr lang="en-US" sz="1750" dirty="0" err="1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результаты</a:t>
            </a: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работы.</a:t>
            </a:r>
            <a:endParaRPr lang="en-US" sz="1750" dirty="0"/>
          </a:p>
        </p:txBody>
      </p:sp>
      <p:pic>
        <p:nvPicPr>
          <p:cNvPr id="22" name="Рисунок 21" descr="База данных контур">
            <a:extLst>
              <a:ext uri="{FF2B5EF4-FFF2-40B4-BE49-F238E27FC236}">
                <a16:creationId xmlns:a16="http://schemas.microsoft.com/office/drawing/2014/main" id="{6F34335A-D459-88AB-2A68-D2C211D23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63108" y="3451387"/>
            <a:ext cx="618284" cy="618284"/>
          </a:xfrm>
          <a:prstGeom prst="rect">
            <a:avLst/>
          </a:prstGeom>
        </p:spPr>
      </p:pic>
      <p:pic>
        <p:nvPicPr>
          <p:cNvPr id="24" name="Рисунок 23" descr="Краб контур">
            <a:extLst>
              <a:ext uri="{FF2B5EF4-FFF2-40B4-BE49-F238E27FC236}">
                <a16:creationId xmlns:a16="http://schemas.microsoft.com/office/drawing/2014/main" id="{E9457877-8CAF-0FDA-ADFE-F86A486975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25991" y="3472188"/>
            <a:ext cx="680033" cy="680033"/>
          </a:xfrm>
          <a:prstGeom prst="rect">
            <a:avLst/>
          </a:prstGeom>
        </p:spPr>
      </p:pic>
      <p:pic>
        <p:nvPicPr>
          <p:cNvPr id="26" name="Рисунок 25" descr="Диаграмма рассеяния со сплошной заливкой">
            <a:extLst>
              <a:ext uri="{FF2B5EF4-FFF2-40B4-BE49-F238E27FC236}">
                <a16:creationId xmlns:a16="http://schemas.microsoft.com/office/drawing/2014/main" id="{2A6AF307-8C6B-505D-012F-082029278E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75435" y="5264025"/>
            <a:ext cx="581144" cy="581144"/>
          </a:xfrm>
          <a:prstGeom prst="rect">
            <a:avLst/>
          </a:prstGeom>
        </p:spPr>
      </p:pic>
      <p:pic>
        <p:nvPicPr>
          <p:cNvPr id="30" name="Рисунок 29" descr="Презентация с круговой диаграммой контур">
            <a:extLst>
              <a:ext uri="{FF2B5EF4-FFF2-40B4-BE49-F238E27FC236}">
                <a16:creationId xmlns:a16="http://schemas.microsoft.com/office/drawing/2014/main" id="{8A04650E-DA5D-4AE4-979B-110A328EE7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66446" y="5256796"/>
            <a:ext cx="514946" cy="514946"/>
          </a:xfrm>
          <a:prstGeom prst="rect">
            <a:avLst/>
          </a:prstGeom>
        </p:spPr>
      </p:pic>
      <p:sp>
        <p:nvSpPr>
          <p:cNvPr id="31" name="Овал 30">
            <a:extLst>
              <a:ext uri="{FF2B5EF4-FFF2-40B4-BE49-F238E27FC236}">
                <a16:creationId xmlns:a16="http://schemas.microsoft.com/office/drawing/2014/main" id="{BF796AEF-A730-D039-F562-B5384BC9411D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5" y="1201222"/>
            <a:ext cx="711504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ru-RU" sz="4400" dirty="0">
                <a:solidFill>
                  <a:srgbClr val="C6BFE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mpt" pitchFamily="34" charset="0"/>
                <a:ea typeface="Prompt" pitchFamily="34" charset="-122"/>
                <a:cs typeface="Prompt" pitchFamily="34" charset="-120"/>
              </a:rPr>
              <a:t>Актуальность проекта</a:t>
            </a:r>
            <a:endParaRPr lang="en-US" sz="4400" dirty="0">
              <a:solidFill>
                <a:srgbClr val="C6BFE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mpt" pitchFamily="34" charset="0"/>
              <a:ea typeface="Prompt" pitchFamily="34" charset="-122"/>
              <a:cs typeface="Prompt" pitchFamily="34" charset="-120"/>
            </a:endParaRPr>
          </a:p>
          <a:p>
            <a:pPr marL="0" indent="0">
              <a:lnSpc>
                <a:spcPts val="4860"/>
              </a:lnSpc>
              <a:buNone/>
            </a:pPr>
            <a:endParaRPr lang="en-US" sz="4400" dirty="0">
              <a:solidFill>
                <a:srgbClr val="C6BFE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mpt" pitchFamily="34" charset="0"/>
              <a:ea typeface="Prompt" pitchFamily="34" charset="-122"/>
            </a:endParaRPr>
          </a:p>
          <a:p>
            <a:pPr marL="0" indent="0">
              <a:lnSpc>
                <a:spcPts val="4860"/>
              </a:lnSpc>
              <a:buNone/>
            </a:pPr>
            <a:endParaRPr 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5" y="2212232"/>
            <a:ext cx="9381649" cy="1145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b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</a:b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BF796AEF-A730-D039-F562-B5384BC9411D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24375" y="2041607"/>
            <a:ext cx="98348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Решение поставленной задачи актуально в области фабричного фермерства и очень помогает фермерам. Способность распознать возраст краба позволяет определить его пригодность к употреблению. Также после определенного возраста характеристики краба растут незначительно и потому расчет времени сбора урожая является важной частью данной деятельности, поскольку необходимо снизить затраты и увеличить прибыль.</a:t>
            </a:r>
          </a:p>
        </p:txBody>
      </p:sp>
    </p:spTree>
    <p:extLst>
      <p:ext uri="{BB962C8B-B14F-4D97-AF65-F5344CB8AC3E}">
        <p14:creationId xmlns:p14="http://schemas.microsoft.com/office/powerpoint/2010/main" val="329335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81261"/>
            <a:ext cx="4937760" cy="1036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5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Гипотеза</a:t>
            </a:r>
            <a:endParaRPr lang="en-US" sz="6600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2676610"/>
            <a:ext cx="9969479" cy="8108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В ходе анализа поставленной задачи были </a:t>
            </a: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сформулированы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</a:t>
            </a:r>
            <a:endParaRPr lang="ru-RU" sz="2400" dirty="0">
              <a:solidFill>
                <a:srgbClr val="DAD8E9"/>
              </a:solidFill>
              <a:latin typeface="Agency FB" panose="020B0503020202020204" pitchFamily="34" charset="0"/>
              <a:ea typeface="Mukta" pitchFamily="34" charset="-122"/>
              <a:cs typeface="Mukta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sz="2400" dirty="0" err="1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две</a:t>
            </a: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 основные гипотезы:</a:t>
            </a:r>
          </a:p>
        </p:txBody>
      </p:sp>
      <p:sp>
        <p:nvSpPr>
          <p:cNvPr id="7" name="Shape 3"/>
          <p:cNvSpPr/>
          <p:nvPr/>
        </p:nvSpPr>
        <p:spPr>
          <a:xfrm>
            <a:off x="833199" y="39523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4"/>
          <p:cNvSpPr/>
          <p:nvPr/>
        </p:nvSpPr>
        <p:spPr>
          <a:xfrm>
            <a:off x="1027748" y="4054197"/>
            <a:ext cx="110847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9" name="Text 5"/>
          <p:cNvSpPr/>
          <p:nvPr/>
        </p:nvSpPr>
        <p:spPr>
          <a:xfrm>
            <a:off x="1555313" y="3952399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Взаимосвязь</a:t>
            </a: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55313" y="4394239"/>
            <a:ext cx="3820001" cy="19427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Существует статистически значимая взаимосвязь между определенными физическими характеристиками крабов и их возрастом.</a:t>
            </a:r>
            <a:endParaRPr lang="en-US" sz="2000" dirty="0">
              <a:latin typeface="Agency FB" panose="020B0503020202020204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597485" y="39523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2" name="Text 8"/>
          <p:cNvSpPr/>
          <p:nvPr/>
        </p:nvSpPr>
        <p:spPr>
          <a:xfrm>
            <a:off x="5760720" y="4054197"/>
            <a:ext cx="173355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3" name="Text 9"/>
          <p:cNvSpPr/>
          <p:nvPr/>
        </p:nvSpPr>
        <p:spPr>
          <a:xfrm>
            <a:off x="6319599" y="3952399"/>
            <a:ext cx="2690693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Способность моделей</a:t>
            </a: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319599" y="4394239"/>
            <a:ext cx="3820001" cy="21341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Agency FB" panose="020B0503020202020204" pitchFamily="34" charset="0"/>
                <a:ea typeface="Mukta" pitchFamily="34" charset="-122"/>
                <a:cs typeface="Mukta" pitchFamily="34" charset="-120"/>
              </a:rPr>
              <a:t>Разработанные модели машинного обучения способны с определенной точностью прогнозировать возраст крабов на основе их физических характеристик.</a:t>
            </a:r>
            <a:endParaRPr lang="en-US" sz="2000" dirty="0">
              <a:latin typeface="Agency FB" panose="020B0503020202020204" pitchFamily="34" charset="0"/>
            </a:endParaRP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BA5DEF31-521D-C536-FA6E-A8860C022C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4234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902148" y="574834"/>
            <a:ext cx="6369443" cy="5806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72"/>
              </a:lnSpc>
              <a:buNone/>
            </a:pPr>
            <a:r>
              <a:rPr lang="ru-RU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Характеристики</a:t>
            </a: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 датасета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902148" y="1369696"/>
            <a:ext cx="8825984" cy="9408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469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Датасет </a:t>
            </a:r>
            <a:r>
              <a:rPr lang="en-US" sz="2400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CrabAgePrediction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содержит 3894 записи и </a:t>
            </a:r>
            <a:r>
              <a:rPr lang="en-US" sz="2400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представляет</a:t>
            </a: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собой набор метрических данных о крабах, а также информацию о поле и возрасте.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2902148" y="2435900"/>
            <a:ext cx="8825984" cy="5231606"/>
          </a:xfrm>
          <a:prstGeom prst="roundRect">
            <a:avLst>
              <a:gd name="adj" fmla="val 179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Shape 4"/>
          <p:cNvSpPr/>
          <p:nvPr/>
        </p:nvSpPr>
        <p:spPr>
          <a:xfrm>
            <a:off x="2909768" y="2443520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3118842" y="257651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Sex</a:t>
            </a:r>
            <a:endParaRPr lang="en-US" sz="1646" dirty="0"/>
          </a:p>
        </p:txBody>
      </p:sp>
      <p:sp>
        <p:nvSpPr>
          <p:cNvPr id="9" name="Text 6"/>
          <p:cNvSpPr/>
          <p:nvPr/>
        </p:nvSpPr>
        <p:spPr>
          <a:xfrm>
            <a:off x="7527965" y="257651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Пол краба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2909768" y="3023116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3118842" y="3156109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Length</a:t>
            </a:r>
            <a:endParaRPr lang="en-US" sz="1646" dirty="0"/>
          </a:p>
        </p:txBody>
      </p:sp>
      <p:sp>
        <p:nvSpPr>
          <p:cNvPr id="12" name="Text 9"/>
          <p:cNvSpPr/>
          <p:nvPr/>
        </p:nvSpPr>
        <p:spPr>
          <a:xfrm>
            <a:off x="7527965" y="3156109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Длина краба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2909768" y="3602712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3118842" y="3735705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Diameter</a:t>
            </a:r>
            <a:endParaRPr lang="en-US" sz="1646" dirty="0"/>
          </a:p>
        </p:txBody>
      </p:sp>
      <p:sp>
        <p:nvSpPr>
          <p:cNvPr id="15" name="Text 12"/>
          <p:cNvSpPr/>
          <p:nvPr/>
        </p:nvSpPr>
        <p:spPr>
          <a:xfrm>
            <a:off x="7527965" y="3735705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Диаметр краба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2909768" y="4182308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4"/>
          <p:cNvSpPr/>
          <p:nvPr/>
        </p:nvSpPr>
        <p:spPr>
          <a:xfrm>
            <a:off x="3118842" y="4315301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Height</a:t>
            </a:r>
            <a:endParaRPr lang="en-US" sz="1646" dirty="0"/>
          </a:p>
        </p:txBody>
      </p:sp>
      <p:sp>
        <p:nvSpPr>
          <p:cNvPr id="18" name="Text 15"/>
          <p:cNvSpPr/>
          <p:nvPr/>
        </p:nvSpPr>
        <p:spPr>
          <a:xfrm>
            <a:off x="7527965" y="4315301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Высота краба</a:t>
            </a:r>
            <a:endParaRPr lang="en-US" sz="2000" dirty="0"/>
          </a:p>
        </p:txBody>
      </p:sp>
      <p:sp>
        <p:nvSpPr>
          <p:cNvPr id="19" name="Shape 16"/>
          <p:cNvSpPr/>
          <p:nvPr/>
        </p:nvSpPr>
        <p:spPr>
          <a:xfrm>
            <a:off x="2909768" y="4761905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Text 17"/>
          <p:cNvSpPr/>
          <p:nvPr/>
        </p:nvSpPr>
        <p:spPr>
          <a:xfrm>
            <a:off x="3118842" y="4894897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Weight</a:t>
            </a:r>
            <a:endParaRPr lang="en-US" sz="1646" dirty="0"/>
          </a:p>
        </p:txBody>
      </p:sp>
      <p:sp>
        <p:nvSpPr>
          <p:cNvPr id="21" name="Text 18"/>
          <p:cNvSpPr/>
          <p:nvPr/>
        </p:nvSpPr>
        <p:spPr>
          <a:xfrm>
            <a:off x="7527965" y="4894897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краба</a:t>
            </a:r>
            <a:endParaRPr lang="en-US" sz="2000" dirty="0"/>
          </a:p>
        </p:txBody>
      </p:sp>
      <p:sp>
        <p:nvSpPr>
          <p:cNvPr id="22" name="Shape 19"/>
          <p:cNvSpPr/>
          <p:nvPr/>
        </p:nvSpPr>
        <p:spPr>
          <a:xfrm>
            <a:off x="2909768" y="5341501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3" name="Text 20"/>
          <p:cNvSpPr/>
          <p:nvPr/>
        </p:nvSpPr>
        <p:spPr>
          <a:xfrm>
            <a:off x="3118842" y="5474494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Shucked Weight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527965" y="5474494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краба без оболочки</a:t>
            </a:r>
            <a:endParaRPr lang="en-US" sz="2000" dirty="0"/>
          </a:p>
        </p:txBody>
      </p:sp>
      <p:sp>
        <p:nvSpPr>
          <p:cNvPr id="25" name="Shape 22"/>
          <p:cNvSpPr/>
          <p:nvPr/>
        </p:nvSpPr>
        <p:spPr>
          <a:xfrm>
            <a:off x="2909768" y="5921097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6" name="Text 23"/>
          <p:cNvSpPr/>
          <p:nvPr/>
        </p:nvSpPr>
        <p:spPr>
          <a:xfrm>
            <a:off x="3118842" y="6054090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Viscera Weight</a:t>
            </a:r>
            <a:endParaRPr lang="en-US" sz="2000" dirty="0"/>
          </a:p>
        </p:txBody>
      </p:sp>
      <p:sp>
        <p:nvSpPr>
          <p:cNvPr id="27" name="Text 24"/>
          <p:cNvSpPr/>
          <p:nvPr/>
        </p:nvSpPr>
        <p:spPr>
          <a:xfrm>
            <a:off x="7527965" y="6054090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брюшной полости</a:t>
            </a:r>
            <a:endParaRPr lang="en-US" sz="2000" dirty="0"/>
          </a:p>
        </p:txBody>
      </p:sp>
      <p:sp>
        <p:nvSpPr>
          <p:cNvPr id="28" name="Shape 25"/>
          <p:cNvSpPr/>
          <p:nvPr/>
        </p:nvSpPr>
        <p:spPr>
          <a:xfrm>
            <a:off x="2909768" y="6500693"/>
            <a:ext cx="8810744" cy="57959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9" name="Text 26"/>
          <p:cNvSpPr/>
          <p:nvPr/>
        </p:nvSpPr>
        <p:spPr>
          <a:xfrm>
            <a:off x="3118842" y="6633686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Shell Weight</a:t>
            </a:r>
            <a:endParaRPr lang="en-US" sz="2000" dirty="0"/>
          </a:p>
        </p:txBody>
      </p:sp>
      <p:sp>
        <p:nvSpPr>
          <p:cNvPr id="30" name="Text 27"/>
          <p:cNvSpPr/>
          <p:nvPr/>
        </p:nvSpPr>
        <p:spPr>
          <a:xfrm>
            <a:off x="7527965" y="6633686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Вес оболочки</a:t>
            </a:r>
            <a:endParaRPr lang="en-US" sz="2000" dirty="0"/>
          </a:p>
        </p:txBody>
      </p:sp>
      <p:sp>
        <p:nvSpPr>
          <p:cNvPr id="31" name="Shape 28"/>
          <p:cNvSpPr/>
          <p:nvPr/>
        </p:nvSpPr>
        <p:spPr>
          <a:xfrm>
            <a:off x="2909768" y="7080290"/>
            <a:ext cx="8810744" cy="57959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2" name="Text 29"/>
          <p:cNvSpPr/>
          <p:nvPr/>
        </p:nvSpPr>
        <p:spPr>
          <a:xfrm>
            <a:off x="3118842" y="721328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Age</a:t>
            </a:r>
            <a:endParaRPr lang="en-US" sz="1646" dirty="0"/>
          </a:p>
        </p:txBody>
      </p:sp>
      <p:sp>
        <p:nvSpPr>
          <p:cNvPr id="33" name="Text 30"/>
          <p:cNvSpPr/>
          <p:nvPr/>
        </p:nvSpPr>
        <p:spPr>
          <a:xfrm>
            <a:off x="7527965" y="7213283"/>
            <a:ext cx="3983593" cy="313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6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Возраст краба</a:t>
            </a:r>
            <a:endParaRPr lang="en-US" sz="2000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7F62A763-D364-3B11-1FB8-B6D0CF74B6F5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5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36" name="Рисунок 35" descr="Краб со сплошной заливкой">
            <a:extLst>
              <a:ext uri="{FF2B5EF4-FFF2-40B4-BE49-F238E27FC236}">
                <a16:creationId xmlns:a16="http://schemas.microsoft.com/office/drawing/2014/main" id="{3B261DA3-7244-16C0-E31E-C1CF02D079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58200" y="5429575"/>
            <a:ext cx="2242131" cy="22421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4234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576881" y="780628"/>
            <a:ext cx="6369443" cy="5806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72"/>
              </a:lnSpc>
              <a:buNone/>
            </a:pPr>
            <a:r>
              <a:rPr lang="ru-RU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Ход работы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6881" y="1730336"/>
            <a:ext cx="9402864" cy="40589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Решение поставленной задачи будет проходить в несколько этапов: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датасета и его анализ;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Предобработка данных;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моделей;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статистических данных;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2400" dirty="0">
                <a:solidFill>
                  <a:srgbClr val="DAD8E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и анализ результатов работы.</a:t>
            </a:r>
            <a:endParaRPr lang="en-US" sz="2400" dirty="0">
              <a:solidFill>
                <a:srgbClr val="DAD8E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" name="Рисунок 35"/>
          <p:cNvPicPr>
            <a:picLocks noChangeAspect="1"/>
          </p:cNvPicPr>
          <p:nvPr/>
        </p:nvPicPr>
        <p:blipFill rotWithShape="1">
          <a:blip r:embed="rId4"/>
          <a:srcRect t="1" b="1106"/>
          <a:stretch/>
        </p:blipFill>
        <p:spPr>
          <a:xfrm>
            <a:off x="9979745" y="0"/>
            <a:ext cx="4650655" cy="822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5" name="Овал 34">
            <a:extLst>
              <a:ext uri="{FF2B5EF4-FFF2-40B4-BE49-F238E27FC236}">
                <a16:creationId xmlns:a16="http://schemas.microsoft.com/office/drawing/2014/main" id="{7F62A763-D364-3B11-1FB8-B6D0CF74B6F5}"/>
              </a:ext>
            </a:extLst>
          </p:cNvPr>
          <p:cNvSpPr/>
          <p:nvPr/>
        </p:nvSpPr>
        <p:spPr>
          <a:xfrm>
            <a:off x="13937026" y="95801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6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49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2624377" y="940920"/>
            <a:ext cx="539769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Визуализация данных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624377" y="1795657"/>
            <a:ext cx="991596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Построив диаграмму рассеяния по датасету CrabAgePrediction мы можем наблюдать следующие аномалии.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45008" y="2755564"/>
            <a:ext cx="6293576" cy="38285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624376" y="6584156"/>
            <a:ext cx="9915968" cy="8373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На данном изображении по оси Y – отложен возраст крабов в месяцах, на оси X – все остальные параметры исходного датасета</a:t>
            </a: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591B8AB-36B2-21B4-A9E1-B260AF73BB5E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7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430"/>
            </a:avLst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2"/>
          <p:cNvSpPr/>
          <p:nvPr/>
        </p:nvSpPr>
        <p:spPr>
          <a:xfrm>
            <a:off x="2624376" y="1562992"/>
            <a:ext cx="574071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Предобработка данных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2624255" y="2404232"/>
            <a:ext cx="9381649" cy="750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Первым этапом работы являлось визуализация данных датасета для определения наличия аномалий в виде диаграммы рассеяния.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2624376" y="3827383"/>
            <a:ext cx="9381649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Shape 5"/>
          <p:cNvSpPr/>
          <p:nvPr/>
        </p:nvSpPr>
        <p:spPr>
          <a:xfrm>
            <a:off x="4091642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Shape 6"/>
          <p:cNvSpPr/>
          <p:nvPr/>
        </p:nvSpPr>
        <p:spPr>
          <a:xfrm>
            <a:off x="3863935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7"/>
          <p:cNvSpPr/>
          <p:nvPr/>
        </p:nvSpPr>
        <p:spPr>
          <a:xfrm>
            <a:off x="4058483" y="3679210"/>
            <a:ext cx="110847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12" name="Text 8"/>
          <p:cNvSpPr/>
          <p:nvPr/>
        </p:nvSpPr>
        <p:spPr>
          <a:xfrm>
            <a:off x="2879408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Анализ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2846546" y="5269111"/>
            <a:ext cx="253472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Нахождение примеров случаев аномального возраста.</a:t>
            </a:r>
            <a:endParaRPr lang="en-US" dirty="0"/>
          </a:p>
        </p:txBody>
      </p:sp>
      <p:sp>
        <p:nvSpPr>
          <p:cNvPr id="14" name="Shape 10"/>
          <p:cNvSpPr/>
          <p:nvPr/>
        </p:nvSpPr>
        <p:spPr>
          <a:xfrm>
            <a:off x="7292876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5" name="Shape 11"/>
          <p:cNvSpPr/>
          <p:nvPr/>
        </p:nvSpPr>
        <p:spPr>
          <a:xfrm>
            <a:off x="7065169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2"/>
          <p:cNvSpPr/>
          <p:nvPr/>
        </p:nvSpPr>
        <p:spPr>
          <a:xfrm>
            <a:off x="7228403" y="3679210"/>
            <a:ext cx="173355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7" name="Text 13"/>
          <p:cNvSpPr/>
          <p:nvPr/>
        </p:nvSpPr>
        <p:spPr>
          <a:xfrm>
            <a:off x="6080641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Предобработка</a:t>
            </a:r>
            <a:endParaRPr lang="en-US" sz="2000" dirty="0"/>
          </a:p>
        </p:txBody>
      </p:sp>
      <p:sp>
        <p:nvSpPr>
          <p:cNvPr id="18" name="Text 14"/>
          <p:cNvSpPr/>
          <p:nvPr/>
        </p:nvSpPr>
        <p:spPr>
          <a:xfrm>
            <a:off x="6047780" y="5269111"/>
            <a:ext cx="253472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Индексация исходных данных.</a:t>
            </a:r>
            <a:endParaRPr lang="en-US" dirty="0"/>
          </a:p>
        </p:txBody>
      </p:sp>
      <p:sp>
        <p:nvSpPr>
          <p:cNvPr id="19" name="Shape 15"/>
          <p:cNvSpPr/>
          <p:nvPr/>
        </p:nvSpPr>
        <p:spPr>
          <a:xfrm>
            <a:off x="10494228" y="3827324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Shape 16"/>
          <p:cNvSpPr/>
          <p:nvPr/>
        </p:nvSpPr>
        <p:spPr>
          <a:xfrm>
            <a:off x="10266521" y="3577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1" name="Text 17"/>
          <p:cNvSpPr/>
          <p:nvPr/>
        </p:nvSpPr>
        <p:spPr>
          <a:xfrm>
            <a:off x="10430470" y="3679210"/>
            <a:ext cx="171926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33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33" dirty="0"/>
          </a:p>
        </p:txBody>
      </p:sp>
      <p:sp>
        <p:nvSpPr>
          <p:cNvPr id="22" name="Text 18"/>
          <p:cNvSpPr/>
          <p:nvPr/>
        </p:nvSpPr>
        <p:spPr>
          <a:xfrm>
            <a:off x="9281993" y="4827270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Преобразование</a:t>
            </a:r>
            <a:endParaRPr lang="en-US" sz="2000" dirty="0"/>
          </a:p>
        </p:txBody>
      </p:sp>
      <p:sp>
        <p:nvSpPr>
          <p:cNvPr id="23" name="Text 19"/>
          <p:cNvSpPr/>
          <p:nvPr/>
        </p:nvSpPr>
        <p:spPr>
          <a:xfrm>
            <a:off x="9249013" y="5269111"/>
            <a:ext cx="25348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Преобразование категориальных данных в непрерывные величины.</a:t>
            </a:r>
            <a:endParaRPr lang="en-US" dirty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84688AB5-0F59-FEE2-18CD-BE151A3B58C0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8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1"/>
          <p:cNvSpPr/>
          <p:nvPr/>
        </p:nvSpPr>
        <p:spPr>
          <a:xfrm>
            <a:off x="4734878" y="249035"/>
            <a:ext cx="5419215" cy="580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68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Agency FB" panose="020B0503020202020204" pitchFamily="34" charset="0"/>
                <a:ea typeface="Prompt" pitchFamily="34" charset="-122"/>
                <a:cs typeface="Prompt" pitchFamily="34" charset="-120"/>
              </a:rPr>
              <a:t>Построение моделей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4734878" y="918305"/>
            <a:ext cx="9438322" cy="1934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467"/>
              </a:lnSpc>
              <a:buNone/>
            </a:pP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Times New Roman" panose="02020603050405020304" pitchFamily="18" charset="0"/>
              </a:rPr>
              <a:t>Затем на основе обновленных данных были построены различные модели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Times New Roman" panose="02020603050405020304" pitchFamily="18" charset="0"/>
              </a:rPr>
              <a:t>машинного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Times New Roman" panose="02020603050405020304" pitchFamily="18" charset="0"/>
              </a:rPr>
              <a:t>обучения</a:t>
            </a:r>
            <a:r>
              <a:rPr lang="ru-RU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такие как: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RandomFrorestRegressor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GBTRegressor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LinearRegression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DecisionTreeRegressor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IsotonicRegression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FMRegressor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, </a:t>
            </a:r>
            <a:r>
              <a:rPr lang="en-US" sz="2200" dirty="0" err="1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GeneralizedLinearRegression</a:t>
            </a:r>
            <a:r>
              <a:rPr lang="en-US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. </a:t>
            </a:r>
            <a:r>
              <a:rPr lang="ru-RU" sz="22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Они предсказывали возраст с определенной точностью.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878" y="2642592"/>
            <a:ext cx="1044178" cy="16708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2309" y="2851428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Модели</a:t>
            </a:r>
            <a:endParaRPr lang="en-US" sz="182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092309" y="3266718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Построение различных моделей </a:t>
            </a:r>
            <a:r>
              <a:rPr lang="en-US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машинного</a:t>
            </a: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обучения</a:t>
            </a: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4878" y="4313396"/>
            <a:ext cx="1044178" cy="16708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2309" y="4522232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Предсказание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092309" y="4937522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Предсказание возраста крабов с определенной точностью</a:t>
            </a:r>
            <a:r>
              <a:rPr lang="en-US" sz="164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45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4878" y="5984200"/>
            <a:ext cx="1044178" cy="16708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2309" y="6193036"/>
            <a:ext cx="232052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Times New Roman" panose="02020603050405020304" pitchFamily="18" charset="0"/>
                <a:ea typeface="Prompt" pitchFamily="34" charset="-122"/>
                <a:cs typeface="Times New Roman" panose="02020603050405020304" pitchFamily="18" charset="0"/>
              </a:rPr>
              <a:t>Оценка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6092309" y="6608326"/>
            <a:ext cx="7460813" cy="3132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7"/>
              </a:lnSpc>
              <a:buNone/>
            </a:pP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Оценка точности с </a:t>
            </a:r>
            <a:r>
              <a:rPr lang="en-US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помощью</a:t>
            </a: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метрик</a:t>
            </a: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 RMSE </a:t>
            </a:r>
            <a:r>
              <a:rPr lang="ru-RU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и </a:t>
            </a:r>
            <a:r>
              <a:rPr lang="en-US" dirty="0">
                <a:solidFill>
                  <a:srgbClr val="DAD8E9"/>
                </a:solidFill>
                <a:latin typeface="Times New Roman" panose="02020603050405020304" pitchFamily="18" charset="0"/>
                <a:ea typeface="Mukta" pitchFamily="34" charset="-122"/>
                <a:cs typeface="Times New Roman" panose="02020603050405020304" pitchFamily="18" charset="0"/>
              </a:rPr>
              <a:t>MAE</a:t>
            </a:r>
            <a:r>
              <a:rPr lang="en-US" sz="1645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45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34CDC51D-B661-CF04-D5EE-A7F9324443C5}"/>
              </a:ext>
            </a:extLst>
          </p:cNvPr>
          <p:cNvSpPr/>
          <p:nvPr/>
        </p:nvSpPr>
        <p:spPr>
          <a:xfrm>
            <a:off x="13820068" y="249035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9</a:t>
            </a:r>
            <a:endParaRPr lang="ru-RU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3587</TotalTime>
  <Words>694</Words>
  <Application>Microsoft Office PowerPoint</Application>
  <PresentationFormat>Произвольный</PresentationFormat>
  <Paragraphs>163</Paragraphs>
  <Slides>15</Slides>
  <Notes>15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Agency FB</vt:lpstr>
      <vt:lpstr>Arial</vt:lpstr>
      <vt:lpstr>Arial Black</vt:lpstr>
      <vt:lpstr>Calibri</vt:lpstr>
      <vt:lpstr>Courier New</vt:lpstr>
      <vt:lpstr>Mukta</vt:lpstr>
      <vt:lpstr>Prompt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Бугай Даниил Александрович</cp:lastModifiedBy>
  <cp:revision>18</cp:revision>
  <dcterms:created xsi:type="dcterms:W3CDTF">2024-06-17T14:27:55Z</dcterms:created>
  <dcterms:modified xsi:type="dcterms:W3CDTF">2024-06-26T18:35:52Z</dcterms:modified>
</cp:coreProperties>
</file>